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notesSlides/notesSlide3.xml" ContentType="application/vnd.openxmlformats-officedocument.presentationml.notesSlide+xml"/>
  <Override PartName="/ppt/notesSlides/_rels/notesSlide9.xml.rels" ContentType="application/vnd.openxmlformats-package.relationships+xml"/>
  <Override PartName="/ppt/notesSlides/_rels/notesSlide3.xml.rels" ContentType="application/vnd.openxmlformats-package.relationships+xml"/>
  <Override PartName="/ppt/notesSlides/_rels/notesSlide17.xml.rels" ContentType="application/vnd.openxmlformats-package.relationships+xml"/>
  <Override PartName="/ppt/notesSlides/_rels/notesSlide13.xml.rels" ContentType="application/vnd.openxmlformats-package.relationships+xml"/>
  <Override PartName="/ppt/notesSlides/_rels/notesSlide12.xml.rels" ContentType="application/vnd.openxmlformats-package.relationships+xml"/>
  <Override PartName="/ppt/notesSlides/notesSlide1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7.xml" ContentType="application/vnd.openxmlformats-officedocument.presentationml.notesSlide+xml"/>
  <Override PartName="/ppt/_rels/presentation.xml.rels" ContentType="application/vnd.openxmlformats-package.relationships+xml"/>
  <Override PartName="/ppt/media/image1.png" ContentType="image/png"/>
  <Override PartName="/ppt/slideLayouts/slideLayout1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1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2.xml.rels" ContentType="application/vnd.openxmlformats-package.relationships+xml"/>
  <Override PartName="/ppt/slideLayouts/slideLayout2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18.xml" ContentType="application/vnd.openxmlformats-officedocument.presentationml.slide+xml"/>
  <Override PartName="/ppt/slides/slide14.xml" ContentType="application/vnd.openxmlformats-officedocument.presentationml.slide+xml"/>
  <Override PartName="/ppt/slides/slide7.xml" ContentType="application/vnd.openxmlformats-officedocument.presentationml.slide+xml"/>
  <Override PartName="/ppt/slides/slide10.xml" ContentType="application/vnd.openxmlformats-officedocument.presentationml.slide+xml"/>
  <Override PartName="/ppt/slides/slide3.xml" ContentType="application/vnd.openxmlformats-officedocument.presentationml.slide+xml"/>
  <Override PartName="/ppt/slides/slide19.xml" ContentType="application/vnd.openxmlformats-officedocument.presentationml.slide+xml"/>
  <Override PartName="/ppt/slides/slide15.xml" ContentType="application/vnd.openxmlformats-officedocument.presentationml.slide+xml"/>
  <Override PartName="/ppt/slides/slide8.xml" ContentType="application/vnd.openxmlformats-officedocument.presentationml.slide+xml"/>
  <Override PartName="/ppt/slides/slide11.xml" ContentType="application/vnd.openxmlformats-officedocument.presentationml.slide+xml"/>
  <Override PartName="/ppt/slides/slide4.xml" ContentType="application/vnd.openxmlformats-officedocument.presentationml.slide+xml"/>
  <Override PartName="/ppt/slides/slide16.xml" ContentType="application/vnd.openxmlformats-officedocument.presentationml.slide+xml"/>
  <Override PartName="/ppt/slides/slide9.xml" ContentType="application/vnd.openxmlformats-officedocument.presentationml.slide+xml"/>
  <Override PartName="/ppt/slides/slide12.xml" ContentType="application/vnd.openxmlformats-officedocument.presentationml.slide+xml"/>
  <Override PartName="/ppt/slides/slide5.xml" ContentType="application/vnd.openxmlformats-officedocument.presentationml.slide+xml"/>
  <Override PartName="/ppt/slides/slide1.xml" ContentType="application/vnd.openxmlformats-officedocument.presentationml.slide+xml"/>
  <Override PartName="/ppt/slides/slide17.xml" ContentType="application/vnd.openxmlformats-officedocument.presentationml.slide+xml"/>
  <Override PartName="/ppt/slides/_rels/slide5.xml.rels" ContentType="application/vnd.openxmlformats-package.relationships+xml"/>
  <Override PartName="/ppt/slides/_rels/slide13.xml.rels" ContentType="application/vnd.openxmlformats-package.relationships+xml"/>
  <Override PartName="/ppt/slides/_rels/slide17.xml.rels" ContentType="application/vnd.openxmlformats-package.relationships+xml"/>
  <Override PartName="/ppt/slides/_rels/slide4.xml.rels" ContentType="application/vnd.openxmlformats-package.relationships+xml"/>
  <Override PartName="/ppt/slides/_rels/slide12.xml.rels" ContentType="application/vnd.openxmlformats-package.relationships+xml"/>
  <Override PartName="/ppt/slides/_rels/slide16.xml.rels" ContentType="application/vnd.openxmlformats-package.relationships+xml"/>
  <Override PartName="/ppt/slides/_rels/slide11.xml.rels" ContentType="application/vnd.openxmlformats-package.relationships+xml"/>
  <Override PartName="/ppt/slides/_rels/slide15.xml.rels" ContentType="application/vnd.openxmlformats-package.relationships+xml"/>
  <Override PartName="/ppt/slides/_rels/slide10.xml.rels" ContentType="application/vnd.openxmlformats-package.relationships+xml"/>
  <Override PartName="/ppt/slides/_rels/slide14.xml.rels" ContentType="application/vnd.openxmlformats-package.relationships+xml"/>
  <Override PartName="/ppt/slides/_rels/slide9.xml.rels" ContentType="application/vnd.openxmlformats-package.relationships+xml"/>
  <Override PartName="/ppt/slides/_rels/slide8.xml.rels" ContentType="application/vnd.openxmlformats-package.relationships+xml"/>
  <Override PartName="/ppt/slides/_rels/slide3.xml.rels" ContentType="application/vnd.openxmlformats-package.relationships+xml"/>
  <Override PartName="/ppt/slides/_rels/slide7.xml.rels" ContentType="application/vnd.openxmlformats-package.relationships+xml"/>
  <Override PartName="/ppt/slides/_rels/slide20.xml.rels" ContentType="application/vnd.openxmlformats-package.relationships+xml"/>
  <Override PartName="/ppt/slides/_rels/slide19.xml.rels" ContentType="application/vnd.openxmlformats-package.relationships+xml"/>
  <Override PartName="/ppt/slides/_rels/slide2.xml.rels" ContentType="application/vnd.openxmlformats-package.relationships+xml"/>
  <Override PartName="/ppt/slides/_rels/slide6.xml.rels" ContentType="application/vnd.openxmlformats-package.relationships+xml"/>
  <Override PartName="/ppt/slides/_rels/slide18.xml.rels" ContentType="application/vnd.openxmlformats-package.relationships+xml"/>
  <Override PartName="/ppt/slides/_rels/slide1.xml.rels" ContentType="application/vnd.openxmlformats-package.relationships+xml"/>
  <Override PartName="/ppt/slides/slide13.xml" ContentType="application/vnd.openxmlformats-officedocument.presentationml.slide+xml"/>
  <Override PartName="/ppt/slides/slide6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61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</p:sldIdLst>
  <p:sldSz cx="9144000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slide" Target="slides/slide11.xml"/><Relationship Id="rId16" Type="http://schemas.openxmlformats.org/officeDocument/2006/relationships/slide" Target="slides/slide12.xml"/><Relationship Id="rId17" Type="http://schemas.openxmlformats.org/officeDocument/2006/relationships/slide" Target="slides/slide13.xml"/><Relationship Id="rId18" Type="http://schemas.openxmlformats.org/officeDocument/2006/relationships/slide" Target="slides/slide14.xml"/><Relationship Id="rId19" Type="http://schemas.openxmlformats.org/officeDocument/2006/relationships/slide" Target="slides/slide15.xml"/><Relationship Id="rId20" Type="http://schemas.openxmlformats.org/officeDocument/2006/relationships/slide" Target="slides/slide16.xml"/><Relationship Id="rId21" Type="http://schemas.openxmlformats.org/officeDocument/2006/relationships/slide" Target="slides/slide17.xml"/><Relationship Id="rId22" Type="http://schemas.openxmlformats.org/officeDocument/2006/relationships/slide" Target="slides/slide18.xml"/><Relationship Id="rId23" Type="http://schemas.openxmlformats.org/officeDocument/2006/relationships/slide" Target="slides/slide19.xml"/><Relationship Id="rId24" Type="http://schemas.openxmlformats.org/officeDocument/2006/relationships/slide" Target="slides/slide20.xml"/>
</Relationships>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3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PlaceHolder 1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Click to edit the notes format</a:t>
            </a:r>
            <a:endParaRPr/>
          </a:p>
        </p:txBody>
      </p:sp>
      <p:sp>
        <p:nvSpPr>
          <p:cNvPr id="187" name="PlaceHolder 2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&lt;header&gt;</a:t>
            </a:r>
            <a:endParaRPr/>
          </a:p>
        </p:txBody>
      </p:sp>
      <p:sp>
        <p:nvSpPr>
          <p:cNvPr id="188" name="PlaceHolder 3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bIns="0" lIns="0" rIns="0" tIns="0" wrap="none"/>
          <a:p>
            <a:pPr algn="r"/>
            <a:r>
              <a:rPr lang="en-US"/>
              <a:t>&lt;date/time&gt;</a:t>
            </a:r>
            <a:endParaRPr/>
          </a:p>
        </p:txBody>
      </p:sp>
      <p:sp>
        <p:nvSpPr>
          <p:cNvPr id="189" name="PlaceHolder 4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anchor="b" bIns="0" lIns="0" rIns="0" tIns="0" wrap="none"/>
          <a:p>
            <a:r>
              <a:rPr lang="en-US"/>
              <a:t>&lt;footer&gt;</a:t>
            </a:r>
            <a:endParaRPr/>
          </a:p>
        </p:txBody>
      </p:sp>
      <p:sp>
        <p:nvSpPr>
          <p:cNvPr id="190" name="PlaceHolder 5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anchor="b" bIns="0" lIns="0" rIns="0" tIns="0" wrap="none"/>
          <a:p>
            <a:pPr algn="r"/>
            <a:fld id="{21F16141-D1C1-4131-9151-71F16171E171}" type="slidenum">
              <a:rPr lang="en-US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</p:notesMaster>
</file>

<file path=ppt/notesSlides/_rels/notesSlide12.xml.rels><?xml version="1.0" encoding="UTF-8"?>
<Relationships xmlns="http://schemas.openxmlformats.org/package/2006/relationships"><Relationship Id="rId1" Type="http://schemas.openxmlformats.org/officeDocument/2006/relationships/slide" Target="../slides/slide12.xml"/><Relationship Id="rId2" Type="http://schemas.openxmlformats.org/officeDocument/2006/relationships/notesMaster" Target="../notesMasters/notesMaster1.xml"/>
</Relationships>
</file>

<file path=ppt/notesSlides/_rels/notesSlide13.xml.rels><?xml version="1.0" encoding="UTF-8"?>
<Relationships xmlns="http://schemas.openxmlformats.org/package/2006/relationships"><Relationship Id="rId1" Type="http://schemas.openxmlformats.org/officeDocument/2006/relationships/slide" Target="../slides/slide13.xml"/><Relationship Id="rId2" Type="http://schemas.openxmlformats.org/officeDocument/2006/relationships/notesMaster" Target="../notesMasters/notesMaster1.xml"/>
</Relationships>
</file>

<file path=ppt/notesSlides/_rels/notesSlide17.xml.rels><?xml version="1.0" encoding="UTF-8"?>
<Relationships xmlns="http://schemas.openxmlformats.org/package/2006/relationships"><Relationship Id="rId1" Type="http://schemas.openxmlformats.org/officeDocument/2006/relationships/slide" Target="../slides/slide17.xml"/><Relationship Id="rId2" Type="http://schemas.openxmlformats.org/officeDocument/2006/relationships/notesMaster" Target="../notesMasters/notesMaster1.xml"/>
</Relationships>
</file>

<file path=ppt/notesSlides/_rels/notesSlide3.xml.rels><?xml version="1.0" encoding="UTF-8"?>
<Relationships xmlns="http://schemas.openxmlformats.org/package/2006/relationships"><Relationship Id="rId1" Type="http://schemas.openxmlformats.org/officeDocument/2006/relationships/slide" Target="../slides/slide3.xml"/><Relationship Id="rId2" Type="http://schemas.openxmlformats.org/officeDocument/2006/relationships/notesMaster" Target="../notesMasters/notesMaster1.xml"/>
</Relationships>
</file>

<file path=ppt/notesSlides/_rels/notesSlide9.xml.rels><?xml version="1.0" encoding="UTF-8"?>
<Relationships xmlns="http://schemas.openxmlformats.org/package/2006/relationships"><Relationship Id="rId1" Type="http://schemas.openxmlformats.org/officeDocument/2006/relationships/slide" Target="../slides/slide9.xml"/><Relationship Id="rId2" Type="http://schemas.openxmlformats.org/officeDocument/2006/relationships/notesMaster" Target="../notesMasters/notesMaster1.xml"/>
</Relationships>
</file>

<file path=ppt/notesSlides/notesSlide12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PlaceHolder 1"/>
          <p:cNvSpPr>
            <a:spLocks noGrp="1"/>
          </p:cNvSpPr>
          <p:nvPr>
            <p:ph type="body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>
                <a:solidFill>
                  <a:srgbClr val="000000"/>
                </a:solidFill>
                <a:latin typeface="+mn-lt"/>
                <a:ea typeface="+mn-ea"/>
              </a:rPr>
              <a:t>Objective versus goals</a:t>
            </a:r>
            <a:endParaRPr/>
          </a:p>
        </p:txBody>
      </p:sp>
      <p:sp>
        <p:nvSpPr>
          <p:cNvPr id="236" name="TextShape 2"/>
          <p:cNvSpPr txBox="1"/>
          <p:nvPr/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E1E12161-6121-4101-A131-D15131A1B111}" type="slidenum">
              <a:rPr lang="en-US">
                <a:solidFill>
                  <a:srgbClr val="000000"/>
                </a:solidFill>
                <a:latin typeface="+mn-lt"/>
                <a:ea typeface="+mn-ea"/>
              </a:rPr>
              <a:t>&lt;number&gt;</a:t>
            </a:fld>
            <a:endParaRPr/>
          </a:p>
        </p:txBody>
      </p:sp>
    </p:spTree>
  </p:cSld>
</p:notes>
</file>

<file path=ppt/notesSlides/notesSlide13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PlaceHolder 1"/>
          <p:cNvSpPr>
            <a:spLocks noGrp="1"/>
          </p:cNvSpPr>
          <p:nvPr>
            <p:ph type="body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>
                <a:solidFill>
                  <a:srgbClr val="000000"/>
                </a:solidFill>
                <a:latin typeface="+mn-lt"/>
                <a:ea typeface="+mn-ea"/>
              </a:rPr>
              <a:t>Have them come up with a project. Write down the goal and the 2 objectives.</a:t>
            </a:r>
            <a:endParaRPr/>
          </a:p>
        </p:txBody>
      </p:sp>
      <p:sp>
        <p:nvSpPr>
          <p:cNvPr id="238" name="TextShape 2"/>
          <p:cNvSpPr txBox="1"/>
          <p:nvPr/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F171B141-A121-4111-A131-A16161A11121}" type="slidenum">
              <a:rPr lang="en-US">
                <a:solidFill>
                  <a:srgbClr val="000000"/>
                </a:solidFill>
                <a:latin typeface="+mn-lt"/>
                <a:ea typeface="+mn-ea"/>
              </a:rPr>
              <a:t>&lt;number&gt;</a:t>
            </a:fld>
            <a:endParaRPr/>
          </a:p>
        </p:txBody>
      </p:sp>
    </p:spTree>
  </p:cSld>
</p:notes>
</file>

<file path=ppt/notesSlides/notesSlide17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" name="PlaceHolder 1"/>
          <p:cNvSpPr>
            <a:spLocks noGrp="1"/>
          </p:cNvSpPr>
          <p:nvPr>
            <p:ph type="body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>
                <a:solidFill>
                  <a:srgbClr val="000000"/>
                </a:solidFill>
                <a:latin typeface="+mn-lt"/>
                <a:ea typeface="+mn-ea"/>
              </a:rPr>
              <a:t>Ask about differences. What is Capital’s? 10% - state; negotiating with federal. Indirect sometimes not allowed (becoming more common).</a:t>
            </a:r>
            <a:endParaRPr/>
          </a:p>
        </p:txBody>
      </p:sp>
      <p:sp>
        <p:nvSpPr>
          <p:cNvPr id="240" name="TextShape 2"/>
          <p:cNvSpPr txBox="1"/>
          <p:nvPr/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2191C111-2141-4121-9161-B12181511181}" type="slidenum">
              <a:rPr lang="en-US">
                <a:solidFill>
                  <a:srgbClr val="000000"/>
                </a:solidFill>
                <a:latin typeface="+mn-lt"/>
                <a:ea typeface="+mn-ea"/>
              </a:rPr>
              <a:t>&lt;number&gt;</a:t>
            </a:fld>
            <a:endParaRPr/>
          </a:p>
        </p:txBody>
      </p:sp>
    </p:spTree>
  </p:cSld>
</p:notes>
</file>

<file path=ppt/notesSlides/notesSlide3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" name="PlaceHolder 1"/>
          <p:cNvSpPr>
            <a:spLocks noGrp="1"/>
          </p:cNvSpPr>
          <p:nvPr>
            <p:ph type="body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>
                <a:solidFill>
                  <a:srgbClr val="000000"/>
                </a:solidFill>
                <a:latin typeface="+mn-lt"/>
                <a:ea typeface="+mn-ea"/>
              </a:rPr>
              <a:t>Hand out an example. Have them read through it. What sticks out most to them?</a:t>
            </a:r>
            <a:endParaRPr/>
          </a:p>
        </p:txBody>
      </p:sp>
      <p:sp>
        <p:nvSpPr>
          <p:cNvPr id="232" name="TextShape 2"/>
          <p:cNvSpPr txBox="1"/>
          <p:nvPr/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2141A131-C151-4121-B1C1-51A131217100}" type="slidenum">
              <a:rPr lang="en-US">
                <a:solidFill>
                  <a:srgbClr val="000000"/>
                </a:solidFill>
                <a:latin typeface="+mn-lt"/>
                <a:ea typeface="+mn-ea"/>
              </a:rPr>
              <a:t>&lt;number&gt;</a:t>
            </a:fld>
            <a:endParaRPr/>
          </a:p>
        </p:txBody>
      </p:sp>
    </p:spTree>
  </p:cSld>
</p:notes>
</file>

<file path=ppt/notesSlides/notesSlide9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PlaceHolder 1"/>
          <p:cNvSpPr>
            <a:spLocks noGrp="1"/>
          </p:cNvSpPr>
          <p:nvPr>
            <p:ph type="body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>
                <a:solidFill>
                  <a:srgbClr val="000000"/>
                </a:solidFill>
                <a:latin typeface="+mn-lt"/>
                <a:ea typeface="+mn-ea"/>
              </a:rPr>
              <a:t>Tell example of getting Liz and Chris to read the NEH grant.</a:t>
            </a:r>
            <a:endParaRPr/>
          </a:p>
        </p:txBody>
      </p:sp>
      <p:sp>
        <p:nvSpPr>
          <p:cNvPr id="234" name="TextShape 2"/>
          <p:cNvSpPr txBox="1"/>
          <p:nvPr/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4131C171-7171-4161-A141-A151A1C10111}" type="slidenum">
              <a:rPr lang="en-US">
                <a:solidFill>
                  <a:srgbClr val="000000"/>
                </a:solidFill>
                <a:latin typeface="+mn-lt"/>
                <a:ea typeface="+mn-ea"/>
              </a:rPr>
              <a:t>&lt;number&gt;</a:t>
            </a:fld>
            <a:endParaRPr/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02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677700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03" name="PlaceHolder 3"/>
          <p:cNvSpPr>
            <a:spLocks noGrp="1"/>
          </p:cNvSpPr>
          <p:nvPr>
            <p:ph type="body"/>
          </p:nvPr>
        </p:nvSpPr>
        <p:spPr>
          <a:xfrm>
            <a:off x="1043640" y="4156200"/>
            <a:ext cx="677700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05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06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07" name="PlaceHolder 4"/>
          <p:cNvSpPr>
            <a:spLocks noGrp="1"/>
          </p:cNvSpPr>
          <p:nvPr>
            <p:ph type="body"/>
          </p:nvPr>
        </p:nvSpPr>
        <p:spPr>
          <a:xfrm>
            <a:off x="4516200" y="41562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08" name="PlaceHolder 5"/>
          <p:cNvSpPr>
            <a:spLocks noGrp="1"/>
          </p:cNvSpPr>
          <p:nvPr>
            <p:ph type="body"/>
          </p:nvPr>
        </p:nvSpPr>
        <p:spPr>
          <a:xfrm>
            <a:off x="1043640" y="41562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10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1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55" name="PlaceHolder 2"/>
          <p:cNvSpPr>
            <a:spLocks noGrp="1"/>
          </p:cNvSpPr>
          <p:nvPr>
            <p:ph type="subTitle"/>
          </p:nvPr>
        </p:nvSpPr>
        <p:spPr>
          <a:xfrm>
            <a:off x="1043640" y="2323800"/>
            <a:ext cx="6777000" cy="35089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57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59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0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PlaceHolder 1"/>
          <p:cNvSpPr>
            <a:spLocks noGrp="1"/>
          </p:cNvSpPr>
          <p:nvPr>
            <p:ph type="subTitle"/>
          </p:nvPr>
        </p:nvSpPr>
        <p:spPr>
          <a:xfrm>
            <a:off x="1043640" y="1027800"/>
            <a:ext cx="7024320" cy="48045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64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5" name="PlaceHolder 3"/>
          <p:cNvSpPr>
            <a:spLocks noGrp="1"/>
          </p:cNvSpPr>
          <p:nvPr>
            <p:ph type="body"/>
          </p:nvPr>
        </p:nvSpPr>
        <p:spPr>
          <a:xfrm>
            <a:off x="1043640" y="41562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6" name="PlaceHolder 4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1" name="PlaceHolder 2"/>
          <p:cNvSpPr>
            <a:spLocks noGrp="1"/>
          </p:cNvSpPr>
          <p:nvPr>
            <p:ph type="subTitle"/>
          </p:nvPr>
        </p:nvSpPr>
        <p:spPr>
          <a:xfrm>
            <a:off x="1043640" y="2323800"/>
            <a:ext cx="6777000" cy="35089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68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9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0" name="PlaceHolder 4"/>
          <p:cNvSpPr>
            <a:spLocks noGrp="1"/>
          </p:cNvSpPr>
          <p:nvPr>
            <p:ph type="body"/>
          </p:nvPr>
        </p:nvSpPr>
        <p:spPr>
          <a:xfrm>
            <a:off x="4516200" y="41562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72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3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4" name="PlaceHolder 4"/>
          <p:cNvSpPr>
            <a:spLocks noGrp="1"/>
          </p:cNvSpPr>
          <p:nvPr>
            <p:ph type="body"/>
          </p:nvPr>
        </p:nvSpPr>
        <p:spPr>
          <a:xfrm>
            <a:off x="1043640" y="4156200"/>
            <a:ext cx="677664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76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677700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7" name="PlaceHolder 3"/>
          <p:cNvSpPr>
            <a:spLocks noGrp="1"/>
          </p:cNvSpPr>
          <p:nvPr>
            <p:ph type="body"/>
          </p:nvPr>
        </p:nvSpPr>
        <p:spPr>
          <a:xfrm>
            <a:off x="1043640" y="4156200"/>
            <a:ext cx="677700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79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80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81" name="PlaceHolder 4"/>
          <p:cNvSpPr>
            <a:spLocks noGrp="1"/>
          </p:cNvSpPr>
          <p:nvPr>
            <p:ph type="body"/>
          </p:nvPr>
        </p:nvSpPr>
        <p:spPr>
          <a:xfrm>
            <a:off x="4516200" y="41562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82" name="PlaceHolder 5"/>
          <p:cNvSpPr>
            <a:spLocks noGrp="1"/>
          </p:cNvSpPr>
          <p:nvPr>
            <p:ph type="body"/>
          </p:nvPr>
        </p:nvSpPr>
        <p:spPr>
          <a:xfrm>
            <a:off x="1043640" y="41562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84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85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3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5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86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subTitle"/>
          </p:nvPr>
        </p:nvSpPr>
        <p:spPr>
          <a:xfrm>
            <a:off x="1043640" y="1027800"/>
            <a:ext cx="7024320" cy="48045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90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1" name="PlaceHolder 3"/>
          <p:cNvSpPr>
            <a:spLocks noGrp="1"/>
          </p:cNvSpPr>
          <p:nvPr>
            <p:ph type="body"/>
          </p:nvPr>
        </p:nvSpPr>
        <p:spPr>
          <a:xfrm>
            <a:off x="1043640" y="41562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2" name="PlaceHolder 4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94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3508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5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6" name="PlaceHolder 4"/>
          <p:cNvSpPr>
            <a:spLocks noGrp="1"/>
          </p:cNvSpPr>
          <p:nvPr>
            <p:ph type="body"/>
          </p:nvPr>
        </p:nvSpPr>
        <p:spPr>
          <a:xfrm>
            <a:off x="4516200" y="41562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98" name="PlaceHolder 2"/>
          <p:cNvSpPr>
            <a:spLocks noGrp="1"/>
          </p:cNvSpPr>
          <p:nvPr>
            <p:ph type="body"/>
          </p:nvPr>
        </p:nvSpPr>
        <p:spPr>
          <a:xfrm>
            <a:off x="104364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9" name="PlaceHolder 3"/>
          <p:cNvSpPr>
            <a:spLocks noGrp="1"/>
          </p:cNvSpPr>
          <p:nvPr>
            <p:ph type="body"/>
          </p:nvPr>
        </p:nvSpPr>
        <p:spPr>
          <a:xfrm>
            <a:off x="4516200" y="2323800"/>
            <a:ext cx="330696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00" name="PlaceHolder 4"/>
          <p:cNvSpPr>
            <a:spLocks noGrp="1"/>
          </p:cNvSpPr>
          <p:nvPr>
            <p:ph type="body"/>
          </p:nvPr>
        </p:nvSpPr>
        <p:spPr>
          <a:xfrm>
            <a:off x="1043640" y="4156200"/>
            <a:ext cx="6776640" cy="1673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992160" y="0"/>
            <a:ext cx="1599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" name="CustomShape 2"/>
          <p:cNvSpPr/>
          <p:nvPr/>
        </p:nvSpPr>
        <p:spPr>
          <a:xfrm>
            <a:off x="7776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2" name="CustomShape 3"/>
          <p:cNvSpPr/>
          <p:nvPr/>
        </p:nvSpPr>
        <p:spPr>
          <a:xfrm>
            <a:off x="30636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3" name="CustomShape 4"/>
          <p:cNvSpPr/>
          <p:nvPr/>
        </p:nvSpPr>
        <p:spPr>
          <a:xfrm>
            <a:off x="1414800" y="0"/>
            <a:ext cx="1599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" name="CustomShape 5"/>
          <p:cNvSpPr/>
          <p:nvPr/>
        </p:nvSpPr>
        <p:spPr>
          <a:xfrm>
            <a:off x="50040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5" name="CustomShape 6"/>
          <p:cNvSpPr/>
          <p:nvPr/>
        </p:nvSpPr>
        <p:spPr>
          <a:xfrm>
            <a:off x="72900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6" name="CustomShape 7"/>
          <p:cNvSpPr/>
          <p:nvPr/>
        </p:nvSpPr>
        <p:spPr>
          <a:xfrm>
            <a:off x="7621560" y="0"/>
            <a:ext cx="1599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7" name="CustomShape 8"/>
          <p:cNvSpPr/>
          <p:nvPr/>
        </p:nvSpPr>
        <p:spPr>
          <a:xfrm>
            <a:off x="670716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8" name="CustomShape 9"/>
          <p:cNvSpPr/>
          <p:nvPr/>
        </p:nvSpPr>
        <p:spPr>
          <a:xfrm>
            <a:off x="693576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9" name="CustomShape 10"/>
          <p:cNvSpPr/>
          <p:nvPr/>
        </p:nvSpPr>
        <p:spPr>
          <a:xfrm>
            <a:off x="3887640" y="0"/>
            <a:ext cx="28191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0" name="CustomShape 11"/>
          <p:cNvSpPr/>
          <p:nvPr/>
        </p:nvSpPr>
        <p:spPr>
          <a:xfrm>
            <a:off x="297324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1" name="CustomShape 12"/>
          <p:cNvSpPr/>
          <p:nvPr/>
        </p:nvSpPr>
        <p:spPr>
          <a:xfrm>
            <a:off x="320184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2" name="CustomShape 13"/>
          <p:cNvSpPr/>
          <p:nvPr/>
        </p:nvSpPr>
        <p:spPr>
          <a:xfrm>
            <a:off x="65880" y="5034960"/>
            <a:ext cx="9143640" cy="117540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3" name="CustomShape 14"/>
          <p:cNvSpPr/>
          <p:nvPr/>
        </p:nvSpPr>
        <p:spPr>
          <a:xfrm>
            <a:off x="65880" y="3467520"/>
            <a:ext cx="9143640" cy="89028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4" name="CustomShape 15"/>
          <p:cNvSpPr/>
          <p:nvPr/>
        </p:nvSpPr>
        <p:spPr>
          <a:xfrm>
            <a:off x="54000" y="5640840"/>
            <a:ext cx="3004200" cy="121104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5" name="CustomShape 16"/>
          <p:cNvSpPr/>
          <p:nvPr/>
        </p:nvSpPr>
        <p:spPr>
          <a:xfrm>
            <a:off x="65880" y="5284440"/>
            <a:ext cx="9143640" cy="147816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6" name="CustomShape 17"/>
          <p:cNvSpPr/>
          <p:nvPr/>
        </p:nvSpPr>
        <p:spPr>
          <a:xfrm>
            <a:off x="2215080" y="5132160"/>
            <a:ext cx="6982200" cy="171972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7" name="CustomShape 18"/>
          <p:cNvSpPr/>
          <p:nvPr/>
        </p:nvSpPr>
        <p:spPr>
          <a:xfrm>
            <a:off x="3528000" y="255204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8" name="CustomShape 19"/>
          <p:cNvSpPr/>
          <p:nvPr/>
        </p:nvSpPr>
        <p:spPr>
          <a:xfrm>
            <a:off x="4251960" y="381888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9" name="CustomShape 20"/>
          <p:cNvSpPr/>
          <p:nvPr/>
        </p:nvSpPr>
        <p:spPr>
          <a:xfrm>
            <a:off x="4261680" y="12852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0" name="CustomShape 21"/>
          <p:cNvSpPr/>
          <p:nvPr/>
        </p:nvSpPr>
        <p:spPr>
          <a:xfrm>
            <a:off x="3508920" y="1836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1" name="CustomShape 22"/>
          <p:cNvSpPr/>
          <p:nvPr/>
        </p:nvSpPr>
        <p:spPr>
          <a:xfrm>
            <a:off x="4995000" y="50760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2" name="CustomShape 23"/>
          <p:cNvSpPr/>
          <p:nvPr/>
        </p:nvSpPr>
        <p:spPr>
          <a:xfrm>
            <a:off x="126720" y="3979080"/>
            <a:ext cx="1261080" cy="1387800"/>
          </a:xfrm>
          <a:prstGeom prst="rect">
            <a:avLst/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3" name="CustomShape 24"/>
          <p:cNvSpPr/>
          <p:nvPr/>
        </p:nvSpPr>
        <p:spPr>
          <a:xfrm>
            <a:off x="556200" y="509508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4" name="CustomShape 25"/>
          <p:cNvSpPr/>
          <p:nvPr/>
        </p:nvSpPr>
        <p:spPr>
          <a:xfrm>
            <a:off x="585000" y="254232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5" name="CustomShape 26"/>
          <p:cNvSpPr/>
          <p:nvPr/>
        </p:nvSpPr>
        <p:spPr>
          <a:xfrm>
            <a:off x="1308600" y="381888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6" name="CustomShape 27"/>
          <p:cNvSpPr/>
          <p:nvPr/>
        </p:nvSpPr>
        <p:spPr>
          <a:xfrm>
            <a:off x="2042280" y="510444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7" name="CustomShape 28"/>
          <p:cNvSpPr/>
          <p:nvPr/>
        </p:nvSpPr>
        <p:spPr>
          <a:xfrm>
            <a:off x="2061360" y="255204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8" name="CustomShape 29"/>
          <p:cNvSpPr/>
          <p:nvPr/>
        </p:nvSpPr>
        <p:spPr>
          <a:xfrm>
            <a:off x="1327680" y="12564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29" name="CustomShape 30"/>
          <p:cNvSpPr/>
          <p:nvPr/>
        </p:nvSpPr>
        <p:spPr>
          <a:xfrm>
            <a:off x="7338240" y="38376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30" name="CustomShape 31"/>
          <p:cNvSpPr/>
          <p:nvPr/>
        </p:nvSpPr>
        <p:spPr>
          <a:xfrm>
            <a:off x="8080920" y="511416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31" name="CustomShape 32"/>
          <p:cNvSpPr/>
          <p:nvPr/>
        </p:nvSpPr>
        <p:spPr>
          <a:xfrm>
            <a:off x="8080920" y="25614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32" name="CustomShape 33"/>
          <p:cNvSpPr/>
          <p:nvPr/>
        </p:nvSpPr>
        <p:spPr>
          <a:xfrm>
            <a:off x="8814600" y="3837600"/>
            <a:ext cx="1243080" cy="1387800"/>
          </a:xfrm>
          <a:prstGeom prst="rect">
            <a:avLst/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33" name="CustomShape 34"/>
          <p:cNvSpPr/>
          <p:nvPr/>
        </p:nvSpPr>
        <p:spPr>
          <a:xfrm>
            <a:off x="8814600" y="1294200"/>
            <a:ext cx="1241640" cy="1388520"/>
          </a:xfrm>
          <a:prstGeom prst="rect">
            <a:avLst/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34" name="CustomShape 35"/>
          <p:cNvSpPr/>
          <p:nvPr/>
        </p:nvSpPr>
        <p:spPr>
          <a:xfrm>
            <a:off x="457200" y="333360"/>
            <a:ext cx="8229240" cy="6185160"/>
          </a:xfrm>
          <a:prstGeom prst="rect">
            <a:avLst/>
          </a:prstGeom>
          <a:solidFill>
            <a:srgbClr val="ffffff"/>
          </a:solidFill>
          <a:ln w="6480">
            <a:solidFill>
              <a:srgbClr val="000000"/>
            </a:solidFill>
            <a:round/>
          </a:ln>
        </p:spPr>
      </p:sp>
      <p:sp>
        <p:nvSpPr>
          <p:cNvPr id="35" name="CustomShape 36"/>
          <p:cNvSpPr/>
          <p:nvPr/>
        </p:nvSpPr>
        <p:spPr>
          <a:xfrm>
            <a:off x="4561200" y="-21600"/>
            <a:ext cx="3678840" cy="698760"/>
          </a:xfrm>
          <a:prstGeom prst="rect">
            <a:avLst/>
          </a:prstGeom>
          <a:solidFill>
            <a:srgbClr val="f5f5f5"/>
          </a:solidFill>
          <a:ln w="15840">
            <a:solidFill>
              <a:srgbClr val="74a510"/>
            </a:solidFill>
            <a:round/>
          </a:ln>
        </p:spPr>
      </p:sp>
      <p:sp>
        <p:nvSpPr>
          <p:cNvPr id="36" name="CustomShape 37"/>
          <p:cNvSpPr/>
          <p:nvPr/>
        </p:nvSpPr>
        <p:spPr>
          <a:xfrm>
            <a:off x="4649040" y="-21600"/>
            <a:ext cx="3504960" cy="623520"/>
          </a:xfrm>
          <a:prstGeom prst="rect">
            <a:avLst/>
          </a:prstGeom>
          <a:solidFill>
            <a:srgbClr val="71685a"/>
          </a:solidFill>
        </p:spPr>
      </p:sp>
      <p:sp>
        <p:nvSpPr>
          <p:cNvPr id="37" name="CustomShape 38"/>
          <p:cNvSpPr/>
          <p:nvPr/>
        </p:nvSpPr>
        <p:spPr>
          <a:xfrm>
            <a:off x="914400" y="0"/>
            <a:ext cx="1599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38" name="CustomShape 39"/>
          <p:cNvSpPr/>
          <p:nvPr/>
        </p:nvSpPr>
        <p:spPr>
          <a:xfrm>
            <a:off x="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39" name="CustomShape 40"/>
          <p:cNvSpPr/>
          <p:nvPr/>
        </p:nvSpPr>
        <p:spPr>
          <a:xfrm>
            <a:off x="22860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0" name="CustomShape 41"/>
          <p:cNvSpPr/>
          <p:nvPr/>
        </p:nvSpPr>
        <p:spPr>
          <a:xfrm>
            <a:off x="1337400" y="0"/>
            <a:ext cx="1599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1" name="CustomShape 42"/>
          <p:cNvSpPr/>
          <p:nvPr/>
        </p:nvSpPr>
        <p:spPr>
          <a:xfrm>
            <a:off x="42300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2" name="CustomShape 43"/>
          <p:cNvSpPr/>
          <p:nvPr/>
        </p:nvSpPr>
        <p:spPr>
          <a:xfrm>
            <a:off x="65160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3" name="CustomShape 44"/>
          <p:cNvSpPr/>
          <p:nvPr/>
        </p:nvSpPr>
        <p:spPr>
          <a:xfrm>
            <a:off x="7543800" y="0"/>
            <a:ext cx="1599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4" name="CustomShape 45"/>
          <p:cNvSpPr/>
          <p:nvPr/>
        </p:nvSpPr>
        <p:spPr>
          <a:xfrm>
            <a:off x="662940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5" name="CustomShape 46"/>
          <p:cNvSpPr/>
          <p:nvPr/>
        </p:nvSpPr>
        <p:spPr>
          <a:xfrm>
            <a:off x="685800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6" name="CustomShape 47"/>
          <p:cNvSpPr/>
          <p:nvPr/>
        </p:nvSpPr>
        <p:spPr>
          <a:xfrm>
            <a:off x="3809880" y="0"/>
            <a:ext cx="28191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7" name="CustomShape 48"/>
          <p:cNvSpPr/>
          <p:nvPr/>
        </p:nvSpPr>
        <p:spPr>
          <a:xfrm>
            <a:off x="289548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8" name="CustomShape 49"/>
          <p:cNvSpPr/>
          <p:nvPr/>
        </p:nvSpPr>
        <p:spPr>
          <a:xfrm>
            <a:off x="312408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9" name="CustomShape 50"/>
          <p:cNvSpPr/>
          <p:nvPr/>
        </p:nvSpPr>
        <p:spPr>
          <a:xfrm>
            <a:off x="-11880" y="5034960"/>
            <a:ext cx="9143640" cy="117540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50" name="CustomShape 51"/>
          <p:cNvSpPr/>
          <p:nvPr/>
        </p:nvSpPr>
        <p:spPr>
          <a:xfrm>
            <a:off x="-11880" y="3467520"/>
            <a:ext cx="9143640" cy="89028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51" name="CustomShape 52"/>
          <p:cNvSpPr/>
          <p:nvPr/>
        </p:nvSpPr>
        <p:spPr>
          <a:xfrm>
            <a:off x="-23760" y="5640840"/>
            <a:ext cx="3004200" cy="121104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52" name="CustomShape 53"/>
          <p:cNvSpPr/>
          <p:nvPr/>
        </p:nvSpPr>
        <p:spPr>
          <a:xfrm>
            <a:off x="-11880" y="5284440"/>
            <a:ext cx="9143640" cy="147816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53" name="CustomShape 54"/>
          <p:cNvSpPr/>
          <p:nvPr/>
        </p:nvSpPr>
        <p:spPr>
          <a:xfrm>
            <a:off x="2137680" y="5132160"/>
            <a:ext cx="6982200" cy="171972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54" name="CustomShape 55"/>
          <p:cNvSpPr/>
          <p:nvPr/>
        </p:nvSpPr>
        <p:spPr>
          <a:xfrm>
            <a:off x="3450600" y="255204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55" name="CustomShape 56"/>
          <p:cNvSpPr/>
          <p:nvPr/>
        </p:nvSpPr>
        <p:spPr>
          <a:xfrm>
            <a:off x="4174560" y="381888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56" name="CustomShape 57"/>
          <p:cNvSpPr/>
          <p:nvPr/>
        </p:nvSpPr>
        <p:spPr>
          <a:xfrm>
            <a:off x="4183920" y="12852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57" name="CustomShape 58"/>
          <p:cNvSpPr/>
          <p:nvPr/>
        </p:nvSpPr>
        <p:spPr>
          <a:xfrm>
            <a:off x="3431520" y="1836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58" name="CustomShape 59"/>
          <p:cNvSpPr/>
          <p:nvPr/>
        </p:nvSpPr>
        <p:spPr>
          <a:xfrm>
            <a:off x="4917240" y="50760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59" name="CustomShape 60"/>
          <p:cNvSpPr/>
          <p:nvPr/>
        </p:nvSpPr>
        <p:spPr>
          <a:xfrm>
            <a:off x="49320" y="3979080"/>
            <a:ext cx="1261080" cy="1387800"/>
          </a:xfrm>
          <a:prstGeom prst="rect">
            <a:avLst/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0" name="CustomShape 61"/>
          <p:cNvSpPr/>
          <p:nvPr/>
        </p:nvSpPr>
        <p:spPr>
          <a:xfrm>
            <a:off x="478800" y="509508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1" name="CustomShape 62"/>
          <p:cNvSpPr/>
          <p:nvPr/>
        </p:nvSpPr>
        <p:spPr>
          <a:xfrm>
            <a:off x="507240" y="254232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2" name="CustomShape 63"/>
          <p:cNvSpPr/>
          <p:nvPr/>
        </p:nvSpPr>
        <p:spPr>
          <a:xfrm>
            <a:off x="1231200" y="381888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3" name="CustomShape 64"/>
          <p:cNvSpPr/>
          <p:nvPr/>
        </p:nvSpPr>
        <p:spPr>
          <a:xfrm>
            <a:off x="1964520" y="510444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4" name="CustomShape 65"/>
          <p:cNvSpPr/>
          <p:nvPr/>
        </p:nvSpPr>
        <p:spPr>
          <a:xfrm>
            <a:off x="1983600" y="255204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5" name="CustomShape 66"/>
          <p:cNvSpPr/>
          <p:nvPr/>
        </p:nvSpPr>
        <p:spPr>
          <a:xfrm>
            <a:off x="1250280" y="12564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6" name="CustomShape 67"/>
          <p:cNvSpPr/>
          <p:nvPr/>
        </p:nvSpPr>
        <p:spPr>
          <a:xfrm>
            <a:off x="7260480" y="38376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7" name="CustomShape 68"/>
          <p:cNvSpPr/>
          <p:nvPr/>
        </p:nvSpPr>
        <p:spPr>
          <a:xfrm>
            <a:off x="8003520" y="511416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8" name="CustomShape 69"/>
          <p:cNvSpPr/>
          <p:nvPr/>
        </p:nvSpPr>
        <p:spPr>
          <a:xfrm>
            <a:off x="8003520" y="25614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69" name="CustomShape 70"/>
          <p:cNvSpPr/>
          <p:nvPr/>
        </p:nvSpPr>
        <p:spPr>
          <a:xfrm>
            <a:off x="8736840" y="3837600"/>
            <a:ext cx="1243080" cy="1387800"/>
          </a:xfrm>
          <a:prstGeom prst="rect">
            <a:avLst/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70" name="CustomShape 71"/>
          <p:cNvSpPr/>
          <p:nvPr/>
        </p:nvSpPr>
        <p:spPr>
          <a:xfrm>
            <a:off x="8737200" y="1294200"/>
            <a:ext cx="1241640" cy="1388520"/>
          </a:xfrm>
          <a:prstGeom prst="rect">
            <a:avLst/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71" name="CustomShape 72"/>
          <p:cNvSpPr/>
          <p:nvPr/>
        </p:nvSpPr>
        <p:spPr>
          <a:xfrm>
            <a:off x="4561200" y="-21600"/>
            <a:ext cx="3678840" cy="6271560"/>
          </a:xfrm>
          <a:prstGeom prst="rect">
            <a:avLst/>
          </a:prstGeom>
          <a:solidFill>
            <a:srgbClr val="f5f5f5"/>
          </a:solidFill>
          <a:ln w="15840">
            <a:solidFill>
              <a:srgbClr val="74a510"/>
            </a:solidFill>
            <a:round/>
          </a:ln>
        </p:spPr>
      </p:sp>
      <p:sp>
        <p:nvSpPr>
          <p:cNvPr id="72" name="CustomShape 73"/>
          <p:cNvSpPr/>
          <p:nvPr/>
        </p:nvSpPr>
        <p:spPr>
          <a:xfrm>
            <a:off x="4649040" y="-21600"/>
            <a:ext cx="3504960" cy="2312640"/>
          </a:xfrm>
          <a:prstGeom prst="rect">
            <a:avLst/>
          </a:prstGeom>
          <a:solidFill>
            <a:srgbClr val="71685a"/>
          </a:solidFill>
        </p:spPr>
      </p:sp>
      <p:sp>
        <p:nvSpPr>
          <p:cNvPr id="73" name="PlaceHolder 74"/>
          <p:cNvSpPr>
            <a:spLocks noGrp="1"/>
          </p:cNvSpPr>
          <p:nvPr>
            <p:ph type="title"/>
          </p:nvPr>
        </p:nvSpPr>
        <p:spPr>
          <a:xfrm>
            <a:off x="4733280" y="2708640"/>
            <a:ext cx="3313080" cy="1701720"/>
          </a:xfrm>
          <a:prstGeom prst="rect">
            <a:avLst/>
          </a:prstGeom>
        </p:spPr>
        <p:txBody>
          <a:bodyPr anchor="b"/>
          <a:p>
            <a:r>
              <a:rPr lang="en-US" sz="3600">
                <a:solidFill>
                  <a:srgbClr val="94c600"/>
                </a:solidFill>
                <a:latin typeface="Century Gothic"/>
              </a:rPr>
              <a:t>Click to edit the title text formatClick to edit Master title style</a:t>
            </a:r>
            <a:endParaRPr/>
          </a:p>
        </p:txBody>
      </p:sp>
      <p:sp>
        <p:nvSpPr>
          <p:cNvPr id="74" name="PlaceHolder 75"/>
          <p:cNvSpPr>
            <a:spLocks noGrp="1"/>
          </p:cNvSpPr>
          <p:nvPr>
            <p:ph type="dt"/>
          </p:nvPr>
        </p:nvSpPr>
        <p:spPr>
          <a:xfrm>
            <a:off x="4738680" y="1516680"/>
            <a:ext cx="2133360" cy="750600"/>
          </a:xfrm>
          <a:prstGeom prst="rect">
            <a:avLst/>
          </a:prstGeom>
        </p:spPr>
        <p:txBody>
          <a:bodyPr anchor="b" bIns="45000" lIns="90000" rIns="90000" tIns="45000"/>
          <a:p>
            <a:r>
              <a:rPr lang="en-US" sz="2400">
                <a:solidFill>
                  <a:srgbClr val="000000"/>
                </a:solidFill>
                <a:latin typeface="Century Gothic"/>
              </a:rPr>
              <a:t>8/25/12</a:t>
            </a:r>
            <a:endParaRPr/>
          </a:p>
        </p:txBody>
      </p:sp>
      <p:sp>
        <p:nvSpPr>
          <p:cNvPr id="75" name="CustomShape 76"/>
          <p:cNvSpPr/>
          <p:nvPr/>
        </p:nvSpPr>
        <p:spPr>
          <a:xfrm>
            <a:off x="4650840" y="6088320"/>
            <a:ext cx="3504960" cy="81360"/>
          </a:xfrm>
          <a:prstGeom prst="rect">
            <a:avLst/>
          </a:prstGeom>
          <a:solidFill>
            <a:srgbClr val="94c600"/>
          </a:solidFill>
        </p:spPr>
      </p:sp>
      <p:sp>
        <p:nvSpPr>
          <p:cNvPr id="76" name="PlaceHolder 77"/>
          <p:cNvSpPr>
            <a:spLocks noGrp="1"/>
          </p:cNvSpPr>
          <p:nvPr>
            <p:ph type="ftr"/>
          </p:nvPr>
        </p:nvSpPr>
        <p:spPr>
          <a:xfrm>
            <a:off x="5303520" y="5720040"/>
            <a:ext cx="2831400" cy="36468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77" name="PlaceHolder 78"/>
          <p:cNvSpPr>
            <a:spLocks noGrp="1"/>
          </p:cNvSpPr>
          <p:nvPr>
            <p:ph type="sldNum"/>
          </p:nvPr>
        </p:nvSpPr>
        <p:spPr>
          <a:xfrm>
            <a:off x="4649040" y="5720040"/>
            <a:ext cx="643320" cy="364680"/>
          </a:xfrm>
          <a:prstGeom prst="rect">
            <a:avLst/>
          </a:prstGeom>
        </p:spPr>
        <p:txBody>
          <a:bodyPr bIns="45000" lIns="90000" rIns="90000" tIns="45000"/>
          <a:p>
            <a:fld id="{D1D1E141-21C1-41D1-A1D1-41B171E1D101}" type="slidenum">
              <a:rPr lang="en-US">
                <a:solidFill>
                  <a:srgbClr val="94c600"/>
                </a:solidFill>
                <a:latin typeface="Century Gothic"/>
              </a:rPr>
              <a:t>&lt;number&gt;</a:t>
            </a:fld>
            <a:endParaRPr/>
          </a:p>
        </p:txBody>
      </p:sp>
      <p:sp>
        <p:nvSpPr>
          <p:cNvPr id="78" name="CustomShape 79"/>
          <p:cNvSpPr/>
          <p:nvPr/>
        </p:nvSpPr>
        <p:spPr>
          <a:xfrm>
            <a:off x="4650840" y="6088320"/>
            <a:ext cx="3504960" cy="81360"/>
          </a:xfrm>
          <a:prstGeom prst="rect">
            <a:avLst/>
          </a:prstGeom>
          <a:solidFill>
            <a:srgbClr val="94c600"/>
          </a:solidFill>
        </p:spPr>
      </p:sp>
      <p:sp>
        <p:nvSpPr>
          <p:cNvPr id="79" name="PlaceHolder 80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452592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US"/>
              <a:t>Ninth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CustomShape 1"/>
          <p:cNvSpPr/>
          <p:nvPr/>
        </p:nvSpPr>
        <p:spPr>
          <a:xfrm>
            <a:off x="992160" y="0"/>
            <a:ext cx="1599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13" name="CustomShape 2"/>
          <p:cNvSpPr/>
          <p:nvPr/>
        </p:nvSpPr>
        <p:spPr>
          <a:xfrm>
            <a:off x="7776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14" name="CustomShape 3"/>
          <p:cNvSpPr/>
          <p:nvPr/>
        </p:nvSpPr>
        <p:spPr>
          <a:xfrm>
            <a:off x="30636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15" name="CustomShape 4"/>
          <p:cNvSpPr/>
          <p:nvPr/>
        </p:nvSpPr>
        <p:spPr>
          <a:xfrm>
            <a:off x="1414800" y="0"/>
            <a:ext cx="1599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16" name="CustomShape 5"/>
          <p:cNvSpPr/>
          <p:nvPr/>
        </p:nvSpPr>
        <p:spPr>
          <a:xfrm>
            <a:off x="50040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17" name="CustomShape 6"/>
          <p:cNvSpPr/>
          <p:nvPr/>
        </p:nvSpPr>
        <p:spPr>
          <a:xfrm>
            <a:off x="72900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18" name="CustomShape 7"/>
          <p:cNvSpPr/>
          <p:nvPr/>
        </p:nvSpPr>
        <p:spPr>
          <a:xfrm>
            <a:off x="7621560" y="0"/>
            <a:ext cx="1599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19" name="CustomShape 8"/>
          <p:cNvSpPr/>
          <p:nvPr/>
        </p:nvSpPr>
        <p:spPr>
          <a:xfrm>
            <a:off x="670716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20" name="CustomShape 9"/>
          <p:cNvSpPr/>
          <p:nvPr/>
        </p:nvSpPr>
        <p:spPr>
          <a:xfrm>
            <a:off x="693576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21" name="CustomShape 10"/>
          <p:cNvSpPr/>
          <p:nvPr/>
        </p:nvSpPr>
        <p:spPr>
          <a:xfrm>
            <a:off x="3887640" y="0"/>
            <a:ext cx="28191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22" name="CustomShape 11"/>
          <p:cNvSpPr/>
          <p:nvPr/>
        </p:nvSpPr>
        <p:spPr>
          <a:xfrm>
            <a:off x="2973240" y="0"/>
            <a:ext cx="45684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23" name="CustomShape 12"/>
          <p:cNvSpPr/>
          <p:nvPr/>
        </p:nvSpPr>
        <p:spPr>
          <a:xfrm>
            <a:off x="3201840" y="0"/>
            <a:ext cx="761760" cy="685764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24" name="CustomShape 13"/>
          <p:cNvSpPr/>
          <p:nvPr/>
        </p:nvSpPr>
        <p:spPr>
          <a:xfrm>
            <a:off x="65880" y="5034960"/>
            <a:ext cx="9143640" cy="117540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25" name="CustomShape 14"/>
          <p:cNvSpPr/>
          <p:nvPr/>
        </p:nvSpPr>
        <p:spPr>
          <a:xfrm>
            <a:off x="65880" y="3467520"/>
            <a:ext cx="9143640" cy="89028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26" name="CustomShape 15"/>
          <p:cNvSpPr/>
          <p:nvPr/>
        </p:nvSpPr>
        <p:spPr>
          <a:xfrm>
            <a:off x="54000" y="5640840"/>
            <a:ext cx="3004200" cy="121104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27" name="CustomShape 16"/>
          <p:cNvSpPr/>
          <p:nvPr/>
        </p:nvSpPr>
        <p:spPr>
          <a:xfrm>
            <a:off x="65880" y="5284440"/>
            <a:ext cx="9143640" cy="147816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28" name="CustomShape 17"/>
          <p:cNvSpPr/>
          <p:nvPr/>
        </p:nvSpPr>
        <p:spPr>
          <a:xfrm>
            <a:off x="2215080" y="5132160"/>
            <a:ext cx="6982200" cy="1719720"/>
          </a:xfrm>
          <a:prstGeom prst="rect">
            <a:avLst/>
          </a:prstGeom>
          <a:ln w="6480">
            <a:solidFill>
              <a:srgbClr val="ffffff"/>
            </a:solidFill>
            <a:round/>
          </a:ln>
        </p:spPr>
      </p:sp>
      <p:sp>
        <p:nvSpPr>
          <p:cNvPr id="129" name="CustomShape 18"/>
          <p:cNvSpPr/>
          <p:nvPr/>
        </p:nvSpPr>
        <p:spPr>
          <a:xfrm>
            <a:off x="3528000" y="255204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0" name="CustomShape 19"/>
          <p:cNvSpPr/>
          <p:nvPr/>
        </p:nvSpPr>
        <p:spPr>
          <a:xfrm>
            <a:off x="4251960" y="381888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1" name="CustomShape 20"/>
          <p:cNvSpPr/>
          <p:nvPr/>
        </p:nvSpPr>
        <p:spPr>
          <a:xfrm>
            <a:off x="4261680" y="12852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2" name="CustomShape 21"/>
          <p:cNvSpPr/>
          <p:nvPr/>
        </p:nvSpPr>
        <p:spPr>
          <a:xfrm>
            <a:off x="3508920" y="1836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3" name="CustomShape 22"/>
          <p:cNvSpPr/>
          <p:nvPr/>
        </p:nvSpPr>
        <p:spPr>
          <a:xfrm>
            <a:off x="4995000" y="50760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4" name="CustomShape 23"/>
          <p:cNvSpPr/>
          <p:nvPr/>
        </p:nvSpPr>
        <p:spPr>
          <a:xfrm>
            <a:off x="126720" y="3979080"/>
            <a:ext cx="1261080" cy="1387800"/>
          </a:xfrm>
          <a:prstGeom prst="rect">
            <a:avLst/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5" name="CustomShape 24"/>
          <p:cNvSpPr/>
          <p:nvPr/>
        </p:nvSpPr>
        <p:spPr>
          <a:xfrm>
            <a:off x="556200" y="509508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6" name="CustomShape 25"/>
          <p:cNvSpPr/>
          <p:nvPr/>
        </p:nvSpPr>
        <p:spPr>
          <a:xfrm>
            <a:off x="585000" y="254232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7" name="CustomShape 26"/>
          <p:cNvSpPr/>
          <p:nvPr/>
        </p:nvSpPr>
        <p:spPr>
          <a:xfrm>
            <a:off x="1308600" y="381888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8" name="CustomShape 27"/>
          <p:cNvSpPr/>
          <p:nvPr/>
        </p:nvSpPr>
        <p:spPr>
          <a:xfrm>
            <a:off x="2042280" y="510444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39" name="CustomShape 28"/>
          <p:cNvSpPr/>
          <p:nvPr/>
        </p:nvSpPr>
        <p:spPr>
          <a:xfrm>
            <a:off x="2061360" y="255204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40" name="CustomShape 29"/>
          <p:cNvSpPr/>
          <p:nvPr/>
        </p:nvSpPr>
        <p:spPr>
          <a:xfrm>
            <a:off x="1327680" y="12564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41" name="CustomShape 30"/>
          <p:cNvSpPr/>
          <p:nvPr/>
        </p:nvSpPr>
        <p:spPr>
          <a:xfrm>
            <a:off x="7338240" y="38376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42" name="CustomShape 31"/>
          <p:cNvSpPr/>
          <p:nvPr/>
        </p:nvSpPr>
        <p:spPr>
          <a:xfrm>
            <a:off x="8080920" y="511416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43" name="CustomShape 32"/>
          <p:cNvSpPr/>
          <p:nvPr/>
        </p:nvSpPr>
        <p:spPr>
          <a:xfrm>
            <a:off x="8080920" y="2561400"/>
            <a:ext cx="1600920" cy="1387800"/>
          </a:xfrm>
          <a:prstGeom prst="hexagon">
            <a:avLst>
              <a:gd fmla="val 23094" name="adj"/>
            </a:avLst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44" name="CustomShape 33"/>
          <p:cNvSpPr/>
          <p:nvPr/>
        </p:nvSpPr>
        <p:spPr>
          <a:xfrm>
            <a:off x="8814600" y="3837600"/>
            <a:ext cx="1243080" cy="1387800"/>
          </a:xfrm>
          <a:prstGeom prst="rect">
            <a:avLst/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45" name="CustomShape 34"/>
          <p:cNvSpPr/>
          <p:nvPr/>
        </p:nvSpPr>
        <p:spPr>
          <a:xfrm>
            <a:off x="8814600" y="1294200"/>
            <a:ext cx="1241640" cy="1388520"/>
          </a:xfrm>
          <a:prstGeom prst="rect">
            <a:avLst/>
          </a:prstGeom>
          <a:solidFill>
            <a:srgbClr val="ffffff"/>
          </a:solidFill>
          <a:ln w="12600">
            <a:solidFill>
              <a:srgbClr val="ffffff"/>
            </a:solidFill>
            <a:round/>
          </a:ln>
        </p:spPr>
      </p:sp>
      <p:sp>
        <p:nvSpPr>
          <p:cNvPr id="146" name="CustomShape 35"/>
          <p:cNvSpPr/>
          <p:nvPr/>
        </p:nvSpPr>
        <p:spPr>
          <a:xfrm>
            <a:off x="457200" y="333360"/>
            <a:ext cx="8229240" cy="6185160"/>
          </a:xfrm>
          <a:prstGeom prst="rect">
            <a:avLst/>
          </a:prstGeom>
          <a:solidFill>
            <a:srgbClr val="ffffff"/>
          </a:solidFill>
          <a:ln w="6480">
            <a:solidFill>
              <a:srgbClr val="000000"/>
            </a:solidFill>
            <a:round/>
          </a:ln>
        </p:spPr>
      </p:sp>
      <p:sp>
        <p:nvSpPr>
          <p:cNvPr id="147" name="CustomShape 36"/>
          <p:cNvSpPr/>
          <p:nvPr/>
        </p:nvSpPr>
        <p:spPr>
          <a:xfrm>
            <a:off x="4561200" y="-21600"/>
            <a:ext cx="3678840" cy="698760"/>
          </a:xfrm>
          <a:prstGeom prst="rect">
            <a:avLst/>
          </a:prstGeom>
          <a:solidFill>
            <a:srgbClr val="f5f5f5"/>
          </a:solidFill>
          <a:ln w="15840">
            <a:solidFill>
              <a:srgbClr val="74a510"/>
            </a:solidFill>
            <a:round/>
          </a:ln>
        </p:spPr>
      </p:sp>
      <p:sp>
        <p:nvSpPr>
          <p:cNvPr id="148" name="CustomShape 37"/>
          <p:cNvSpPr/>
          <p:nvPr/>
        </p:nvSpPr>
        <p:spPr>
          <a:xfrm>
            <a:off x="4649040" y="-21600"/>
            <a:ext cx="3504960" cy="623520"/>
          </a:xfrm>
          <a:prstGeom prst="rect">
            <a:avLst/>
          </a:prstGeom>
          <a:solidFill>
            <a:srgbClr val="71685a"/>
          </a:solidFill>
        </p:spPr>
      </p:sp>
      <p:sp>
        <p:nvSpPr>
          <p:cNvPr id="149" name="PlaceHolder 38"/>
          <p:cNvSpPr>
            <a:spLocks noGrp="1"/>
          </p:cNvSpPr>
          <p:nvPr>
            <p:ph type="title"/>
          </p:nvPr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Click to edit the title text formatClick to edit Master title style</a:t>
            </a:r>
            <a:endParaRPr/>
          </a:p>
        </p:txBody>
      </p:sp>
      <p:sp>
        <p:nvSpPr>
          <p:cNvPr id="150" name="PlaceHolder 39"/>
          <p:cNvSpPr>
            <a:spLocks noGrp="1"/>
          </p:cNvSpPr>
          <p:nvPr>
            <p:ph type="body"/>
          </p:nvPr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entury Gothic"/>
              </a:rPr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entury Gothic"/>
              </a:rPr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>
                <a:solidFill>
                  <a:srgbClr val="000000"/>
                </a:solidFill>
                <a:latin typeface="Century Gothic"/>
              </a:rPr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entury Gothic"/>
              </a:rPr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>
                <a:solidFill>
                  <a:srgbClr val="000000"/>
                </a:solidFill>
                <a:latin typeface="Century Gothic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entury Gothic"/>
              </a:rPr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entury Gothic"/>
              </a:rPr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entury Gothic"/>
              </a:rPr>
              <a:t>Eighth Outline Level</a:t>
            </a:r>
            <a:endParaRPr/>
          </a:p>
          <a:p>
            <a:r>
              <a:rPr lang="en-US">
                <a:solidFill>
                  <a:srgbClr val="000000"/>
                </a:solidFill>
                <a:latin typeface="Century Gothic"/>
              </a:rPr>
              <a:t>Ninth Outline LevelClick to edit Master text styles</a:t>
            </a:r>
            <a:endParaRPr/>
          </a:p>
          <a:p>
            <a:r>
              <a:rPr lang="en-US">
                <a:solidFill>
                  <a:srgbClr val="000000"/>
                </a:solidFill>
                <a:latin typeface="Century Gothic"/>
              </a:rPr>
              <a:t>Second level</a:t>
            </a:r>
            <a:endParaRPr/>
          </a:p>
          <a:p>
            <a:r>
              <a:rPr lang="en-US">
                <a:solidFill>
                  <a:srgbClr val="000000"/>
                </a:solidFill>
                <a:latin typeface="Century Gothic"/>
              </a:rPr>
              <a:t>Third level</a:t>
            </a:r>
            <a:endParaRPr/>
          </a:p>
          <a:p>
            <a:r>
              <a:rPr lang="en-US">
                <a:solidFill>
                  <a:srgbClr val="000000"/>
                </a:solidFill>
                <a:latin typeface="Century Gothic"/>
              </a:rPr>
              <a:t>Fourth level</a:t>
            </a:r>
            <a:endParaRPr/>
          </a:p>
          <a:p>
            <a:r>
              <a:rPr lang="en-US">
                <a:solidFill>
                  <a:srgbClr val="000000"/>
                </a:solidFill>
                <a:latin typeface="Century Gothic"/>
              </a:rPr>
              <a:t>Fifth level</a:t>
            </a:r>
            <a:endParaRPr/>
          </a:p>
        </p:txBody>
      </p:sp>
      <p:sp>
        <p:nvSpPr>
          <p:cNvPr id="151" name="PlaceHolder 40"/>
          <p:cNvSpPr>
            <a:spLocks noGrp="1"/>
          </p:cNvSpPr>
          <p:nvPr>
            <p:ph type="dt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>
                <a:solidFill>
                  <a:srgbClr val="000000"/>
                </a:solidFill>
                <a:latin typeface="Century Gothic"/>
              </a:rPr>
              <a:t>8/25/12</a:t>
            </a:r>
            <a:endParaRPr/>
          </a:p>
        </p:txBody>
      </p:sp>
      <p:sp>
        <p:nvSpPr>
          <p:cNvPr id="152" name="PlaceHolder 41"/>
          <p:cNvSpPr>
            <a:spLocks noGrp="1"/>
          </p:cNvSpPr>
          <p:nvPr>
            <p:ph type="ftr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153" name="PlaceHolder 42"/>
          <p:cNvSpPr>
            <a:spLocks noGrp="1"/>
          </p:cNvSpPr>
          <p:nvPr>
            <p:ph type="sldNum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F1D1F161-3151-41F1-81D1-317111318101}" type="slidenum">
              <a:rPr lang="en-US">
                <a:solidFill>
                  <a:srgbClr val="000000"/>
                </a:solidFill>
                <a:latin typeface="Century Gothic"/>
              </a:rPr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2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3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7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hyperlink" Target="http://www.kalliopeia.org/grantprocess.html" TargetMode="External"/><Relationship Id="rId2" Type="http://schemas.openxmlformats.org/officeDocument/2006/relationships/hyperlink" Target="http://www.kalliopeia.org/grantprocess.html" TargetMode="External"/><Relationship Id="rId3" Type="http://schemas.openxmlformats.org/officeDocument/2006/relationships/hyperlink" Target="http://www.rgkfoundation.org/public/guidelines" TargetMode="External"/><Relationship Id="rId4" Type="http://schemas.openxmlformats.org/officeDocument/2006/relationships/hyperlink" Target="http://www.neh.gov/files/grants/challenge-grants-may-2-2012.pdf" TargetMode="External"/><Relationship Id="rId5" Type="http://schemas.openxmlformats.org/officeDocument/2006/relationships/hyperlink" Target="http://corporate.honda.com/america/philanthropy.aspx?id=ahf" TargetMode="External"/><Relationship Id="rId6" Type="http://schemas.openxmlformats.org/officeDocument/2006/relationships/slideLayout" Target="../slideLayouts/slideLayout13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3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9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TextShape 1"/>
          <p:cNvSpPr txBox="1"/>
          <p:nvPr/>
        </p:nvSpPr>
        <p:spPr>
          <a:xfrm>
            <a:off x="4733280" y="2708640"/>
            <a:ext cx="3313080" cy="1701720"/>
          </a:xfrm>
          <a:prstGeom prst="rect">
            <a:avLst/>
          </a:prstGeom>
        </p:spPr>
        <p:txBody>
          <a:bodyPr anchor="b"/>
          <a:p>
            <a:r>
              <a:rPr lang="en-US" sz="3600">
                <a:solidFill>
                  <a:srgbClr val="94c600"/>
                </a:solidFill>
                <a:latin typeface="Century Gothic"/>
              </a:rPr>
              <a:t>Grant Writing Workshop</a:t>
            </a:r>
            <a:endParaRPr/>
          </a:p>
        </p:txBody>
      </p:sp>
      <p:sp>
        <p:nvSpPr>
          <p:cNvPr id="192" name="TextShape 2"/>
          <p:cNvSpPr txBox="1"/>
          <p:nvPr/>
        </p:nvSpPr>
        <p:spPr>
          <a:xfrm>
            <a:off x="4733280" y="4421160"/>
            <a:ext cx="3309480" cy="1260360"/>
          </a:xfrm>
          <a:prstGeom prst="rect">
            <a:avLst/>
          </a:prstGeom>
        </p:spPr>
        <p:txBody>
          <a:bodyPr/>
          <a:p>
            <a:r>
              <a:rPr lang="en-US">
                <a:solidFill>
                  <a:srgbClr val="424242"/>
                </a:solidFill>
                <a:latin typeface="Century Gothic"/>
              </a:rPr>
              <a:t>Or, How I Learned to Love my Proposal.</a:t>
            </a:r>
            <a:endParaRPr/>
          </a:p>
        </p:txBody>
      </p:sp>
    </p:spTree>
  </p:cSld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Writing Your Proposal – The Breakdown</a:t>
            </a:r>
            <a:endParaRPr/>
          </a:p>
        </p:txBody>
      </p:sp>
      <p:sp>
        <p:nvSpPr>
          <p:cNvPr id="210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Common sections: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Executive Summary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Narrative itself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Budget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Budget Narrative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Information on the Institution</a:t>
            </a:r>
            <a:endParaRPr/>
          </a:p>
          <a:p>
            <a:pPr lvl="2">
              <a:buSzPct val="76000"/>
              <a:buFont charset="2" typeface="Wingdings 2"/>
              <a:buChar char=""/>
            </a:pPr>
            <a:r>
              <a:rPr lang="en-US" sz="2000">
                <a:solidFill>
                  <a:srgbClr val="3e3d2d"/>
                </a:solidFill>
                <a:latin typeface="Century Gothic"/>
              </a:rPr>
              <a:t>501(c)3 letter</a:t>
            </a:r>
            <a:endParaRPr/>
          </a:p>
          <a:p>
            <a:endParaRPr/>
          </a:p>
        </p:txBody>
      </p:sp>
    </p:spTree>
  </p:cSld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Executive Summary</a:t>
            </a:r>
            <a:endParaRPr/>
          </a:p>
        </p:txBody>
      </p:sp>
      <p:sp>
        <p:nvSpPr>
          <p:cNvPr id="212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1-2 paragraphs; “snapshot of the whole proposal”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Lists the problem, the solution (your idea), the methods, the evaluation, and the dissemination of the results.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Write this LAST – it is the culmination of your entire proposal.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Be clear, well-written, and concise.</a:t>
            </a:r>
            <a:endParaRPr/>
          </a:p>
        </p:txBody>
      </p:sp>
    </p:spTree>
  </p:cSld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The Narrative</a:t>
            </a:r>
            <a:endParaRPr/>
          </a:p>
        </p:txBody>
      </p:sp>
      <p:sp>
        <p:nvSpPr>
          <p:cNvPr id="214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State the problem – why is your idea necessary?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Describe yourself/org. quickly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State the solution (your idea)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JUSTIFY your solution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Use statistics, peer-review studies, past experience with this solution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Find someone with a similar project. Talk about their success.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You may think it’s a good solution; someone else may not. Convince them.</a:t>
            </a:r>
            <a:endParaRPr/>
          </a:p>
        </p:txBody>
      </p:sp>
    </p:spTree>
  </p:cSld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Goals vs. Objectives</a:t>
            </a:r>
            <a:endParaRPr/>
          </a:p>
        </p:txBody>
      </p:sp>
      <p:sp>
        <p:nvSpPr>
          <p:cNvPr id="216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Goals – broad statement describing the ultimate purpose of the project.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Directly related to funder’s priorities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What is the overall goal? Usually 1 per project.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Objectives – specific statements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Process objective: what you will do and how you will do it</a:t>
            </a:r>
            <a:endParaRPr/>
          </a:p>
          <a:p>
            <a:pPr lvl="2">
              <a:buSzPct val="76000"/>
              <a:buFont charset="2" typeface="Wingdings 2"/>
              <a:buChar char=""/>
            </a:pPr>
            <a:r>
              <a:rPr lang="en-US" sz="2000">
                <a:solidFill>
                  <a:srgbClr val="3e3d2d"/>
                </a:solidFill>
                <a:latin typeface="Century Gothic"/>
              </a:rPr>
              <a:t>Answers who, what, when, where, how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Outcome objectives: changes in the target population as a result of your project</a:t>
            </a:r>
            <a:endParaRPr/>
          </a:p>
          <a:p>
            <a:pPr lvl="2">
              <a:buSzPct val="76000"/>
              <a:buFont charset="2" typeface="Wingdings 2"/>
              <a:buChar char=""/>
            </a:pPr>
            <a:r>
              <a:rPr lang="en-US" sz="2000">
                <a:solidFill>
                  <a:srgbClr val="3e3d2d"/>
                </a:solidFill>
                <a:latin typeface="Century Gothic"/>
              </a:rPr>
              <a:t>Time-sensitive, measurable, realistic, attainable.</a:t>
            </a:r>
            <a:endParaRPr/>
          </a:p>
          <a:p>
            <a:endParaRPr/>
          </a:p>
        </p:txBody>
      </p:sp>
    </p:spTree>
  </p:cSld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The Methods </a:t>
            </a:r>
            <a:endParaRPr/>
          </a:p>
        </p:txBody>
      </p:sp>
      <p:sp>
        <p:nvSpPr>
          <p:cNvPr id="218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The nuts and bolts of the project.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What are you doing?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How are you doing it?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When? Where? Who?</a:t>
            </a:r>
            <a:endParaRPr/>
          </a:p>
          <a:p>
            <a:pPr lvl="2">
              <a:buSzPct val="76000"/>
              <a:buFont charset="2" typeface="Wingdings 2"/>
              <a:buChar char=""/>
            </a:pPr>
            <a:r>
              <a:rPr lang="en-US" sz="2000">
                <a:solidFill>
                  <a:srgbClr val="3e3d2d"/>
                </a:solidFill>
                <a:latin typeface="Century Gothic"/>
              </a:rPr>
              <a:t>Need numbers, dates, audience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Include a timeline. (People love timelines)</a:t>
            </a:r>
            <a:endParaRPr/>
          </a:p>
        </p:txBody>
      </p:sp>
    </p:spTree>
  </p:cSld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The Narrative Cont.</a:t>
            </a:r>
            <a:endParaRPr/>
          </a:p>
        </p:txBody>
      </p:sp>
      <p:sp>
        <p:nvSpPr>
          <p:cNvPr id="220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Evaluation of your Project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How will you make sure that you reach your goals?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You MUST include an evaluation plan.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Examples:</a:t>
            </a:r>
            <a:endParaRPr/>
          </a:p>
          <a:p>
            <a:pPr lvl="2">
              <a:buSzPct val="76000"/>
              <a:buFont charset="2" typeface="Wingdings 2"/>
              <a:buChar char=""/>
            </a:pPr>
            <a:r>
              <a:rPr lang="en-US" sz="2000">
                <a:solidFill>
                  <a:srgbClr val="3e3d2d"/>
                </a:solidFill>
                <a:latin typeface="Century Gothic"/>
              </a:rPr>
              <a:t>Numbers (attendees at an event increasing over time, people served, students trained)</a:t>
            </a:r>
            <a:endParaRPr/>
          </a:p>
          <a:p>
            <a:pPr lvl="2">
              <a:buSzPct val="76000"/>
              <a:buFont charset="2" typeface="Wingdings 2"/>
              <a:buChar char=""/>
            </a:pPr>
            <a:r>
              <a:rPr lang="en-US" sz="2000">
                <a:solidFill>
                  <a:srgbClr val="3e3d2d"/>
                </a:solidFill>
                <a:latin typeface="Century Gothic"/>
              </a:rPr>
              <a:t>Surveys, tests, </a:t>
            </a:r>
            <a:r>
              <a:rPr b="1" lang="en-US" sz="2000">
                <a:solidFill>
                  <a:srgbClr val="3e3d2d"/>
                </a:solidFill>
                <a:latin typeface="Century Gothic"/>
              </a:rPr>
              <a:t>data</a:t>
            </a:r>
            <a:r>
              <a:rPr lang="en-US" sz="2000">
                <a:solidFill>
                  <a:srgbClr val="3e3d2d"/>
                </a:solidFill>
                <a:latin typeface="Century Gothic"/>
              </a:rPr>
              <a:t>, observations, interviews</a:t>
            </a:r>
            <a:endParaRPr/>
          </a:p>
        </p:txBody>
      </p:sp>
    </p:spTree>
  </p:cSld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The Narrative Part III</a:t>
            </a:r>
            <a:endParaRPr/>
          </a:p>
        </p:txBody>
      </p:sp>
      <p:sp>
        <p:nvSpPr>
          <p:cNvPr id="222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Sustainability.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What happens when the $ runs out?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Who is involved, and their qualifications.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Collaborations: always get a letter.</a:t>
            </a:r>
            <a:endParaRPr/>
          </a:p>
        </p:txBody>
      </p:sp>
    </p:spTree>
  </p:cSld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Budgets</a:t>
            </a:r>
            <a:endParaRPr/>
          </a:p>
        </p:txBody>
      </p:sp>
      <p:sp>
        <p:nvSpPr>
          <p:cNvPr id="224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Follow solicitation guidelines &amp; check for restrictions.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Direct Costs – Necessary to the project.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Indirect Costs – Necessary to the institution running the project. AKA “Overhead”.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If multiple years, give your budget for each year.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Divide into categories: Personnel, Capital Expenses, Operating Costs</a:t>
            </a:r>
            <a:endParaRPr/>
          </a:p>
          <a:p>
            <a:endParaRPr/>
          </a:p>
        </p:txBody>
      </p:sp>
    </p:spTree>
  </p:cSld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Budget Cont.</a:t>
            </a:r>
            <a:endParaRPr/>
          </a:p>
        </p:txBody>
      </p:sp>
      <p:sp>
        <p:nvSpPr>
          <p:cNvPr id="226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Add in everything! You can trim later.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Going to advertise an event? Put that in.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Hiring a student? Give them a stipend.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Remember to include benefits for Full-Time Employees (FTE)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How to calculate FTE’s.</a:t>
            </a:r>
            <a:endParaRPr/>
          </a:p>
          <a:p>
            <a:endParaRPr/>
          </a:p>
        </p:txBody>
      </p:sp>
    </p:spTree>
  </p:cSld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Budget Narrative</a:t>
            </a:r>
            <a:endParaRPr/>
          </a:p>
        </p:txBody>
      </p:sp>
      <p:sp>
        <p:nvSpPr>
          <p:cNvPr id="228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You are stating EXACTLY how the money is spent, down to the last penny.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Making photocopies? How many and at what cost?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Buying technology? Get a price quote.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Don’t put in narrative something you don’t have in the budget.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Going to conference? Where, when, and how much?</a:t>
            </a:r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Solicitation of Proposals</a:t>
            </a:r>
            <a:endParaRPr/>
          </a:p>
        </p:txBody>
      </p:sp>
      <p:sp>
        <p:nvSpPr>
          <p:cNvPr id="194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RFP – Request for Proposals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SGA – Solicitation for Grant Applications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NOFA – Notice of Funding Availability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“</a:t>
            </a:r>
            <a:r>
              <a:rPr lang="en-US" sz="2400">
                <a:solidFill>
                  <a:srgbClr val="3e3d2d"/>
                </a:solidFill>
                <a:latin typeface="Century Gothic"/>
              </a:rPr>
              <a:t>Call for Proposals”</a:t>
            </a:r>
            <a:endParaRPr/>
          </a:p>
          <a:p>
            <a:endParaRPr/>
          </a:p>
          <a:p>
            <a:r>
              <a:rPr lang="en-US" sz="2200">
                <a:solidFill>
                  <a:srgbClr val="3e3d2d"/>
                </a:solidFill>
                <a:latin typeface="Century Gothic"/>
              </a:rPr>
              <a:t>All are interchangeable.</a:t>
            </a:r>
            <a:endParaRPr/>
          </a:p>
        </p:txBody>
      </p:sp>
    </p:spTree>
  </p:cSld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Now EDIT.</a:t>
            </a:r>
            <a:endParaRPr/>
          </a:p>
        </p:txBody>
      </p:sp>
      <p:sp>
        <p:nvSpPr>
          <p:cNvPr id="230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Avoid jargon.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Double and triple check grammar and spelling. Get someone else to look at it.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Got acronyms? Write it out the first time and then acronym it every other time.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Ex:  Meaghan’s Amazing Breads (MAB).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Ensure it stays within the guidelines.</a:t>
            </a:r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The Solicitation</a:t>
            </a:r>
            <a:endParaRPr/>
          </a:p>
        </p:txBody>
      </p:sp>
      <p:sp>
        <p:nvSpPr>
          <p:cNvPr id="196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Lists very specific information that the funders want to know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Be sure that you address EVERY aspect of the solicitation.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Adhere to the rules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Font size, margin size, character limit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Allows equal opportunity to all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 </a:t>
            </a:r>
            <a:r>
              <a:rPr lang="en-US" sz="2400">
                <a:solidFill>
                  <a:srgbClr val="3e3d2d"/>
                </a:solidFill>
                <a:latin typeface="Century Gothic"/>
              </a:rPr>
              <a:t>Gives all the deadlines and the submission information.</a:t>
            </a:r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The Solicitation Cont.</a:t>
            </a:r>
            <a:endParaRPr/>
          </a:p>
        </p:txBody>
      </p:sp>
      <p:sp>
        <p:nvSpPr>
          <p:cNvPr id="198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Look at the Foundation’s website. What are their priorities?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Directly relate your project to meeting the funding priorities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Use statistics – compare the local stats to national stats, especially if our stats are worse.</a:t>
            </a:r>
            <a:endParaRPr/>
          </a:p>
          <a:p>
            <a:pPr lvl="2">
              <a:buSzPct val="76000"/>
              <a:buFont charset="2" typeface="Wingdings 2"/>
              <a:buChar char=""/>
            </a:pPr>
            <a:r>
              <a:rPr lang="en-US" sz="2000">
                <a:solidFill>
                  <a:srgbClr val="3e3d2d"/>
                </a:solidFill>
                <a:latin typeface="Century Gothic"/>
              </a:rPr>
              <a:t>City-data.com</a:t>
            </a:r>
            <a:endParaRPr/>
          </a:p>
          <a:p>
            <a:pPr lvl="2">
              <a:buSzPct val="76000"/>
              <a:buFont charset="2" typeface="Wingdings 2"/>
              <a:buChar char=""/>
            </a:pPr>
            <a:r>
              <a:rPr lang="en-US" sz="2000">
                <a:solidFill>
                  <a:srgbClr val="3e3d2d"/>
                </a:solidFill>
                <a:latin typeface="Century Gothic"/>
              </a:rPr>
              <a:t>U.S. Census</a:t>
            </a:r>
            <a:endParaRPr/>
          </a:p>
          <a:p>
            <a:pPr lvl="2">
              <a:buSzPct val="76000"/>
              <a:buFont charset="2" typeface="Wingdings 2"/>
              <a:buChar char=""/>
            </a:pPr>
            <a:r>
              <a:rPr lang="en-US" sz="2000">
                <a:solidFill>
                  <a:srgbClr val="3e3d2d"/>
                </a:solidFill>
                <a:latin typeface="Century Gothic"/>
              </a:rPr>
              <a:t>Topic-specific websites (music orgs, Congressional testimony, peer-review papers)</a:t>
            </a:r>
            <a:endParaRPr/>
          </a:p>
        </p:txBody>
      </p:sp>
    </p:spTree>
  </p:cSld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Letters of Inquiry</a:t>
            </a:r>
            <a:endParaRPr/>
          </a:p>
        </p:txBody>
      </p:sp>
      <p:sp>
        <p:nvSpPr>
          <p:cNvPr id="200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Sometimes funders ask for a letter of inquiry.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1-2 page document that quickly outlines an introduction to yourself/organization, the problem (statement of need), your solution with its major activities and objectives, and a quick budget, if needed.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Include your contact info and no other attachments.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Quicker turnaround time than a full proposal.</a:t>
            </a:r>
            <a:endParaRPr/>
          </a:p>
        </p:txBody>
      </p:sp>
    </p:spTree>
  </p:cSld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Examples of Solicitations</a:t>
            </a:r>
            <a:endParaRPr/>
          </a:p>
        </p:txBody>
      </p:sp>
      <p:sp>
        <p:nvSpPr>
          <p:cNvPr id="202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 u="sng">
                <a:solidFill>
                  <a:srgbClr val="e68200"/>
                </a:solidFill>
                <a:latin typeface="Century Gothic"/>
                <a:hlinkClick r:id="rId1"/>
              </a:rPr>
              <a:t>Kalliopeia</a:t>
            </a:r>
            <a:r>
              <a:rPr lang="en-US" sz="2400" u="sng">
                <a:solidFill>
                  <a:srgbClr val="e68200"/>
                </a:solidFill>
                <a:latin typeface="Century Gothic"/>
                <a:hlinkClick r:id="rId2"/>
              </a:rPr>
              <a:t> Foundation LOI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 u="sng">
                <a:solidFill>
                  <a:srgbClr val="e68200"/>
                </a:solidFill>
                <a:latin typeface="Century Gothic"/>
                <a:hlinkClick r:id="rId3"/>
              </a:rPr>
              <a:t>The RGK Foundation</a:t>
            </a:r>
            <a:r>
              <a:rPr lang="en-US" sz="2400">
                <a:solidFill>
                  <a:srgbClr val="3e3d2d"/>
                </a:solidFill>
                <a:latin typeface="Century Gothic"/>
              </a:rPr>
              <a:t> – standing solicitation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 u="sng">
                <a:solidFill>
                  <a:srgbClr val="e68200"/>
                </a:solidFill>
                <a:latin typeface="Century Gothic"/>
                <a:hlinkClick r:id="rId4"/>
              </a:rPr>
              <a:t>NEH </a:t>
            </a:r>
            <a:r>
              <a:rPr lang="en-US" sz="2400">
                <a:solidFill>
                  <a:srgbClr val="3e3d2d"/>
                </a:solidFill>
                <a:latin typeface="Century Gothic"/>
              </a:rPr>
              <a:t>– deadline RFP; detailed instructions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 u="sng">
                <a:solidFill>
                  <a:srgbClr val="e68200"/>
                </a:solidFill>
                <a:latin typeface="Century Gothic"/>
                <a:hlinkClick r:id="rId5"/>
              </a:rPr>
              <a:t>Honda Foundation </a:t>
            </a:r>
            <a:r>
              <a:rPr lang="en-US" sz="2400">
                <a:solidFill>
                  <a:srgbClr val="3e3d2d"/>
                </a:solidFill>
                <a:latin typeface="Century Gothic"/>
              </a:rPr>
              <a:t>– corporate philanthropy; set area; specific interests</a:t>
            </a:r>
            <a:endParaRPr/>
          </a:p>
        </p:txBody>
      </p:sp>
    </p:spTree>
  </p:cSld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Review of Proposals – NITPICKY!</a:t>
            </a:r>
            <a:endParaRPr/>
          </a:p>
        </p:txBody>
      </p:sp>
      <p:pic>
        <p:nvPicPr>
          <p:cNvPr descr="" id="204" name="Picture 2"/>
          <p:cNvPicPr/>
          <p:nvPr/>
        </p:nvPicPr>
        <p:blipFill>
          <a:blip r:embed="rId1"/>
          <a:stretch>
            <a:fillRect/>
          </a:stretch>
        </p:blipFill>
        <p:spPr>
          <a:xfrm>
            <a:off x="1828800" y="2133720"/>
            <a:ext cx="5642280" cy="3740400"/>
          </a:xfrm>
          <a:prstGeom prst="rect">
            <a:avLst/>
          </a:prstGeom>
        </p:spPr>
      </p:pic>
    </p:spTree>
  </p:cSld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Procrastination . . . </a:t>
            </a:r>
            <a:endParaRPr/>
          </a:p>
        </p:txBody>
      </p:sp>
      <p:sp>
        <p:nvSpPr>
          <p:cNvPr id="206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Is NOT your friend when it comes to grant proposals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You will need sign off from the administration – this takes about a week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You will want outside editors – another week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You may think of ideas or adjustments before the deadline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You WILL make mistakes if you rush.</a:t>
            </a:r>
            <a:endParaRPr/>
          </a:p>
        </p:txBody>
      </p:sp>
    </p:spTree>
  </p:cSld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TextShape 1"/>
          <p:cNvSpPr txBox="1"/>
          <p:nvPr/>
        </p:nvSpPr>
        <p:spPr>
          <a:xfrm>
            <a:off x="1043640" y="1027800"/>
            <a:ext cx="7024320" cy="1142640"/>
          </a:xfrm>
          <a:prstGeom prst="rect">
            <a:avLst/>
          </a:prstGeom>
        </p:spPr>
        <p:txBody>
          <a:bodyPr anchor="b"/>
          <a:p>
            <a:r>
              <a:rPr lang="en-US" sz="4000">
                <a:solidFill>
                  <a:srgbClr val="94c600"/>
                </a:solidFill>
                <a:latin typeface="Century Gothic"/>
              </a:rPr>
              <a:t>Editing Your Proposal</a:t>
            </a:r>
            <a:endParaRPr/>
          </a:p>
        </p:txBody>
      </p:sp>
      <p:sp>
        <p:nvSpPr>
          <p:cNvPr id="208" name="TextShape 2"/>
          <p:cNvSpPr txBox="1"/>
          <p:nvPr/>
        </p:nvSpPr>
        <p:spPr>
          <a:xfrm>
            <a:off x="1043640" y="2323800"/>
            <a:ext cx="6777000" cy="3508560"/>
          </a:xfrm>
          <a:prstGeom prst="rect">
            <a:avLst/>
          </a:prstGeom>
        </p:spPr>
        <p:txBody>
          <a:bodyPr/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Get someone who is not in your field/area of expertise to read and comment.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Does the idea make sense to them?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Is everything fully explained?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Do not disregard their statements. Foundations may have reviewers who are not experts.</a:t>
            </a:r>
            <a:endParaRPr/>
          </a:p>
          <a:p>
            <a:pPr>
              <a:buSzPct val="76000"/>
              <a:buFont charset="2" typeface="Wingdings 2"/>
              <a:buChar char=""/>
            </a:pPr>
            <a:r>
              <a:rPr lang="en-US" sz="2400">
                <a:solidFill>
                  <a:srgbClr val="3e3d2d"/>
                </a:solidFill>
                <a:latin typeface="Century Gothic"/>
              </a:rPr>
              <a:t>Now get someone who knows you field to assess the subject matter.</a:t>
            </a:r>
            <a:endParaRPr/>
          </a:p>
          <a:p>
            <a:pPr lvl="1">
              <a:buSzPct val="76000"/>
              <a:buFont charset="2" typeface="Wingdings 2"/>
              <a:buChar char=""/>
            </a:pPr>
            <a:r>
              <a:rPr lang="en-US" sz="2200">
                <a:solidFill>
                  <a:srgbClr val="3e3d2d"/>
                </a:solidFill>
                <a:latin typeface="Century Gothic"/>
              </a:rPr>
              <a:t>Do the same thing.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